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9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rgaret\Desktop\MM6\MM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Means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Sheet1!$A$2:$A$61</c:f>
              <c:numCache>
                <c:formatCode>General</c:formatCode>
                <c:ptCount val="60"/>
                <c:pt idx="0">
                  <c:v>1.5</c:v>
                </c:pt>
                <c:pt idx="1">
                  <c:v>1.7857142857142858</c:v>
                </c:pt>
                <c:pt idx="2">
                  <c:v>3.1428571428571428</c:v>
                </c:pt>
                <c:pt idx="3">
                  <c:v>2.9642857142857144</c:v>
                </c:pt>
                <c:pt idx="4">
                  <c:v>4.1428571428571432</c:v>
                </c:pt>
                <c:pt idx="5">
                  <c:v>4.6785714285714288</c:v>
                </c:pt>
                <c:pt idx="6">
                  <c:v>2.6785714285714284</c:v>
                </c:pt>
                <c:pt idx="7">
                  <c:v>1.7142857142857142</c:v>
                </c:pt>
                <c:pt idx="8">
                  <c:v>3.7857142857142856</c:v>
                </c:pt>
                <c:pt idx="9">
                  <c:v>4</c:v>
                </c:pt>
                <c:pt idx="10">
                  <c:v>4.1428571428571432</c:v>
                </c:pt>
                <c:pt idx="11">
                  <c:v>4.5357142857142856</c:v>
                </c:pt>
                <c:pt idx="12">
                  <c:v>2.2142857142857144</c:v>
                </c:pt>
                <c:pt idx="13">
                  <c:v>2.75</c:v>
                </c:pt>
                <c:pt idx="14">
                  <c:v>4.2142857142857144</c:v>
                </c:pt>
                <c:pt idx="15">
                  <c:v>3.25</c:v>
                </c:pt>
                <c:pt idx="16">
                  <c:v>4.6785714285714288</c:v>
                </c:pt>
                <c:pt idx="17">
                  <c:v>4.6071428571428568</c:v>
                </c:pt>
                <c:pt idx="18">
                  <c:v>2</c:v>
                </c:pt>
                <c:pt idx="19">
                  <c:v>2.3214285714285716</c:v>
                </c:pt>
                <c:pt idx="20">
                  <c:v>3.3928571428571428</c:v>
                </c:pt>
                <c:pt idx="21">
                  <c:v>3.4642857142857144</c:v>
                </c:pt>
                <c:pt idx="22">
                  <c:v>2.6428571428571428</c:v>
                </c:pt>
                <c:pt idx="23">
                  <c:v>3.9285714285714284</c:v>
                </c:pt>
                <c:pt idx="24">
                  <c:v>1.1428571428571428</c:v>
                </c:pt>
                <c:pt idx="25">
                  <c:v>1.5</c:v>
                </c:pt>
                <c:pt idx="26">
                  <c:v>1.4285714285714286</c:v>
                </c:pt>
                <c:pt idx="27">
                  <c:v>3.5</c:v>
                </c:pt>
                <c:pt idx="28">
                  <c:v>3.7142857142857144</c:v>
                </c:pt>
                <c:pt idx="29">
                  <c:v>4.3571428571428568</c:v>
                </c:pt>
                <c:pt idx="30">
                  <c:v>1.6428571428571428</c:v>
                </c:pt>
                <c:pt idx="31">
                  <c:v>1.9285714285714286</c:v>
                </c:pt>
                <c:pt idx="32">
                  <c:v>3.1071428571428572</c:v>
                </c:pt>
                <c:pt idx="33">
                  <c:v>3.5</c:v>
                </c:pt>
                <c:pt idx="34">
                  <c:v>2.5357142857142856</c:v>
                </c:pt>
                <c:pt idx="35">
                  <c:v>4.4285714285714288</c:v>
                </c:pt>
                <c:pt idx="36">
                  <c:v>1.6785714285714286</c:v>
                </c:pt>
                <c:pt idx="37">
                  <c:v>1.6428571428571428</c:v>
                </c:pt>
                <c:pt idx="38">
                  <c:v>1.6785714285714286</c:v>
                </c:pt>
                <c:pt idx="39">
                  <c:v>3.1428571428571428</c:v>
                </c:pt>
                <c:pt idx="40">
                  <c:v>3.8214285714285716</c:v>
                </c:pt>
                <c:pt idx="41">
                  <c:v>4.0714285714285712</c:v>
                </c:pt>
                <c:pt idx="42">
                  <c:v>2.3571428571428572</c:v>
                </c:pt>
                <c:pt idx="43">
                  <c:v>2.6428571428571428</c:v>
                </c:pt>
                <c:pt idx="44">
                  <c:v>3.7857142857142856</c:v>
                </c:pt>
                <c:pt idx="45">
                  <c:v>2.9642857142857144</c:v>
                </c:pt>
                <c:pt idx="46">
                  <c:v>4.4285714285714288</c:v>
                </c:pt>
                <c:pt idx="47">
                  <c:v>4.3214285714285712</c:v>
                </c:pt>
                <c:pt idx="48">
                  <c:v>1.3571428571428572</c:v>
                </c:pt>
                <c:pt idx="49">
                  <c:v>2.4642857142857144</c:v>
                </c:pt>
                <c:pt idx="50">
                  <c:v>3.4285714285714284</c:v>
                </c:pt>
                <c:pt idx="51">
                  <c:v>3.0357142857142856</c:v>
                </c:pt>
                <c:pt idx="52">
                  <c:v>3.6428571428571428</c:v>
                </c:pt>
                <c:pt idx="53">
                  <c:v>4.3571428571428568</c:v>
                </c:pt>
                <c:pt idx="54">
                  <c:v>2.5</c:v>
                </c:pt>
                <c:pt idx="55">
                  <c:v>2.25</c:v>
                </c:pt>
                <c:pt idx="56">
                  <c:v>3.7142857142857144</c:v>
                </c:pt>
                <c:pt idx="57">
                  <c:v>1.75</c:v>
                </c:pt>
                <c:pt idx="58">
                  <c:v>4.1071428571428568</c:v>
                </c:pt>
                <c:pt idx="59">
                  <c:v>4.25</c:v>
                </c:pt>
              </c:numCache>
            </c:numRef>
          </c:xVal>
          <c:yVal>
            <c:numRef>
              <c:f>Sheet1!$B$2:$B$61</c:f>
              <c:numCache>
                <c:formatCode>General</c:formatCode>
                <c:ptCount val="60"/>
                <c:pt idx="0">
                  <c:v>1.5555555555555556</c:v>
                </c:pt>
                <c:pt idx="1">
                  <c:v>1.6666666666666667</c:v>
                </c:pt>
                <c:pt idx="2">
                  <c:v>3.1111111111111112</c:v>
                </c:pt>
                <c:pt idx="3">
                  <c:v>2.2222222222222223</c:v>
                </c:pt>
                <c:pt idx="4">
                  <c:v>4</c:v>
                </c:pt>
                <c:pt idx="5">
                  <c:v>4.333333333333333</c:v>
                </c:pt>
                <c:pt idx="6">
                  <c:v>1.8888888888888888</c:v>
                </c:pt>
                <c:pt idx="7">
                  <c:v>2.2222222222222223</c:v>
                </c:pt>
                <c:pt idx="8">
                  <c:v>3.6666666666666665</c:v>
                </c:pt>
                <c:pt idx="9">
                  <c:v>4.2222222222222223</c:v>
                </c:pt>
                <c:pt idx="10">
                  <c:v>4</c:v>
                </c:pt>
                <c:pt idx="11">
                  <c:v>4.1111111111111107</c:v>
                </c:pt>
                <c:pt idx="12">
                  <c:v>2.3333333333333335</c:v>
                </c:pt>
                <c:pt idx="13">
                  <c:v>3.3333333333333335</c:v>
                </c:pt>
                <c:pt idx="14">
                  <c:v>4.1111111111111107</c:v>
                </c:pt>
                <c:pt idx="15">
                  <c:v>3.8888888888888888</c:v>
                </c:pt>
                <c:pt idx="16">
                  <c:v>4.5555555555555554</c:v>
                </c:pt>
                <c:pt idx="17">
                  <c:v>4.333333333333333</c:v>
                </c:pt>
                <c:pt idx="18">
                  <c:v>1.5555555555555556</c:v>
                </c:pt>
                <c:pt idx="19">
                  <c:v>2.2222222222222223</c:v>
                </c:pt>
                <c:pt idx="20">
                  <c:v>3.1111111111111112</c:v>
                </c:pt>
                <c:pt idx="21">
                  <c:v>3.2222222222222223</c:v>
                </c:pt>
                <c:pt idx="22">
                  <c:v>2.4444444444444446</c:v>
                </c:pt>
                <c:pt idx="23">
                  <c:v>3.4444444444444446</c:v>
                </c:pt>
                <c:pt idx="24">
                  <c:v>1</c:v>
                </c:pt>
                <c:pt idx="25">
                  <c:v>2.1111111111111112</c:v>
                </c:pt>
                <c:pt idx="26">
                  <c:v>1.6666666666666667</c:v>
                </c:pt>
                <c:pt idx="27">
                  <c:v>3.3333333333333335</c:v>
                </c:pt>
                <c:pt idx="28">
                  <c:v>3.8888888888888888</c:v>
                </c:pt>
                <c:pt idx="29">
                  <c:v>4.5555555555555554</c:v>
                </c:pt>
                <c:pt idx="30">
                  <c:v>1.5555555555555556</c:v>
                </c:pt>
                <c:pt idx="31">
                  <c:v>2.1111111111111112</c:v>
                </c:pt>
                <c:pt idx="32">
                  <c:v>3.3333333333333335</c:v>
                </c:pt>
                <c:pt idx="33">
                  <c:v>3.4444444444444446</c:v>
                </c:pt>
                <c:pt idx="34">
                  <c:v>2.7777777777777777</c:v>
                </c:pt>
                <c:pt idx="35">
                  <c:v>4.4444444444444446</c:v>
                </c:pt>
                <c:pt idx="36">
                  <c:v>1.8888888888888888</c:v>
                </c:pt>
                <c:pt idx="37">
                  <c:v>2.1111111111111112</c:v>
                </c:pt>
                <c:pt idx="38">
                  <c:v>1.5555555555555556</c:v>
                </c:pt>
                <c:pt idx="39">
                  <c:v>3.5555555555555554</c:v>
                </c:pt>
                <c:pt idx="40">
                  <c:v>3.8888888888888888</c:v>
                </c:pt>
                <c:pt idx="41">
                  <c:v>4.333333333333333</c:v>
                </c:pt>
                <c:pt idx="42">
                  <c:v>2.2222222222222223</c:v>
                </c:pt>
                <c:pt idx="43">
                  <c:v>2.7777777777777777</c:v>
                </c:pt>
                <c:pt idx="44">
                  <c:v>3.7777777777777777</c:v>
                </c:pt>
                <c:pt idx="45">
                  <c:v>2.3333333333333335</c:v>
                </c:pt>
                <c:pt idx="46">
                  <c:v>3.8888888888888888</c:v>
                </c:pt>
                <c:pt idx="47">
                  <c:v>4.5555555555555554</c:v>
                </c:pt>
                <c:pt idx="48">
                  <c:v>1.2222222222222223</c:v>
                </c:pt>
                <c:pt idx="49">
                  <c:v>2.4444444444444446</c:v>
                </c:pt>
                <c:pt idx="50">
                  <c:v>3.5555555555555554</c:v>
                </c:pt>
                <c:pt idx="51">
                  <c:v>2.5555555555555554</c:v>
                </c:pt>
                <c:pt idx="52">
                  <c:v>4</c:v>
                </c:pt>
                <c:pt idx="53">
                  <c:v>3.5555555555555554</c:v>
                </c:pt>
                <c:pt idx="54">
                  <c:v>2.2222222222222223</c:v>
                </c:pt>
                <c:pt idx="55">
                  <c:v>2.3333333333333335</c:v>
                </c:pt>
                <c:pt idx="56">
                  <c:v>3.4444444444444446</c:v>
                </c:pt>
                <c:pt idx="57">
                  <c:v>2</c:v>
                </c:pt>
                <c:pt idx="58">
                  <c:v>3.7777777777777777</c:v>
                </c:pt>
                <c:pt idx="59">
                  <c:v>4.4444444444444446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699648"/>
        <c:axId val="93213440"/>
      </c:scatterChart>
      <c:valAx>
        <c:axId val="9269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3213440"/>
        <c:crosses val="autoZero"/>
        <c:crossBetween val="midCat"/>
      </c:valAx>
      <c:valAx>
        <c:axId val="93213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69964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32DBF-270F-4A33-B6F4-91C732E03A5A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1EB21-D4FC-46F3-84EB-D03E3F511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6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A1EB21-D4FC-46F3-84EB-D03E3F5112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06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Lab Effects and Environment on Audiovisual Quality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Margaret H. Pinson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781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Investigate interactions:</a:t>
            </a:r>
          </a:p>
          <a:p>
            <a:pPr lvl="1"/>
            <a:r>
              <a:rPr lang="en-US" dirty="0" smtClean="0"/>
              <a:t>Testing Laboratory</a:t>
            </a:r>
          </a:p>
          <a:p>
            <a:pPr lvl="1"/>
            <a:r>
              <a:rPr lang="en-US" dirty="0" smtClean="0"/>
              <a:t>Experiment Environment</a:t>
            </a:r>
          </a:p>
          <a:p>
            <a:pPr lvl="1"/>
            <a:r>
              <a:rPr lang="en-US" dirty="0" smtClean="0"/>
              <a:t>Audiovisual Quality MOS</a:t>
            </a:r>
          </a:p>
          <a:p>
            <a:endParaRPr lang="en-US" dirty="0" smtClean="0"/>
          </a:p>
          <a:p>
            <a:r>
              <a:rPr lang="en-US" dirty="0"/>
              <a:t>Preliminary</a:t>
            </a:r>
          </a:p>
          <a:p>
            <a:pPr lvl="1"/>
            <a:r>
              <a:rPr lang="en-US" dirty="0" smtClean="0"/>
              <a:t>Small test </a:t>
            </a:r>
            <a:r>
              <a:rPr lang="en-US" dirty="0"/>
              <a:t>– what we can do easily</a:t>
            </a:r>
          </a:p>
          <a:p>
            <a:pPr lvl="1"/>
            <a:r>
              <a:rPr lang="en-US" dirty="0"/>
              <a:t>Insights – learn scope of problem</a:t>
            </a:r>
          </a:p>
          <a:p>
            <a:pPr lvl="1"/>
            <a:r>
              <a:rPr lang="en-US" dirty="0" smtClean="0"/>
              <a:t>Help </a:t>
            </a:r>
            <a:r>
              <a:rPr lang="en-US" dirty="0"/>
              <a:t>design </a:t>
            </a:r>
            <a:r>
              <a:rPr lang="en-US" dirty="0" smtClean="0"/>
              <a:t>follow-on experiments</a:t>
            </a:r>
          </a:p>
          <a:p>
            <a:pPr lvl="1"/>
            <a:endParaRPr lang="en-US" dirty="0"/>
          </a:p>
          <a:p>
            <a:r>
              <a:rPr lang="en-US" dirty="0" smtClean="0"/>
              <a:t>Do what is easy</a:t>
            </a:r>
          </a:p>
          <a:p>
            <a:pPr lvl="1"/>
            <a:r>
              <a:rPr lang="en-US" dirty="0" smtClean="0"/>
              <a:t>Run subject with another subjective experiment</a:t>
            </a:r>
          </a:p>
          <a:p>
            <a:pPr lvl="1"/>
            <a:r>
              <a:rPr lang="en-US" dirty="0" smtClean="0"/>
              <a:t>Use environment have available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563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/>
              <a:t>How repeatable are audiovisual subjective tests from lab to lab in a pristine environment (e.g., ITU-R Rec. BT.500, ITU-T P.911, sound isolation room)</a:t>
            </a:r>
          </a:p>
          <a:p>
            <a:pPr lvl="0"/>
            <a:r>
              <a:rPr lang="en-US" dirty="0"/>
              <a:t>How are critical are the currently agreed upon pristine environmental constraints?  For example, what if a quiet room is used instead of a sound isolation room?</a:t>
            </a:r>
          </a:p>
          <a:p>
            <a:pPr lvl="0"/>
            <a:r>
              <a:rPr lang="en-US" dirty="0"/>
              <a:t>How are audiovisual MOS impacted by conducting the experiment on location (e.g., in a cafeteria or at a café).</a:t>
            </a:r>
          </a:p>
          <a:p>
            <a:r>
              <a:rPr lang="en-US" dirty="0"/>
              <a:t>Is data from red-green colorblind people is indistinguishable from other subjects? </a:t>
            </a:r>
            <a:endParaRPr lang="en-US" dirty="0" smtClean="0"/>
          </a:p>
          <a:p>
            <a:r>
              <a:rPr lang="en-US" dirty="0" smtClean="0"/>
              <a:t>What is the impact of language on MOS? For example, English speech with subjects who are not fluent in English.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77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</a:t>
            </a:r>
            <a:r>
              <a:rPr lang="en-US" dirty="0"/>
              <a:t>VGA Subjective </a:t>
            </a:r>
            <a:r>
              <a:rPr lang="en-US" dirty="0" smtClean="0"/>
              <a:t>Test</a:t>
            </a:r>
          </a:p>
          <a:p>
            <a:pPr lvl="1"/>
            <a:r>
              <a:rPr lang="en-US" dirty="0" smtClean="0"/>
              <a:t>10 SRC </a:t>
            </a:r>
          </a:p>
          <a:p>
            <a:pPr lvl="1"/>
            <a:r>
              <a:rPr lang="en-US" dirty="0" smtClean="0"/>
              <a:t>5 HRCs + original</a:t>
            </a:r>
          </a:p>
          <a:p>
            <a:pPr lvl="1"/>
            <a:r>
              <a:rPr lang="en-US" dirty="0"/>
              <a:t>Three audio impairment levels (original, fair, bad)</a:t>
            </a:r>
          </a:p>
          <a:p>
            <a:pPr lvl="1"/>
            <a:r>
              <a:rPr lang="en-US" dirty="0"/>
              <a:t>Three video impairment levels (original, fair, bad</a:t>
            </a:r>
            <a:r>
              <a:rPr lang="en-US" dirty="0" smtClean="0"/>
              <a:t>)</a:t>
            </a:r>
          </a:p>
          <a:p>
            <a:r>
              <a:rPr lang="en-US" dirty="0" smtClean="0"/>
              <a:t>Multiple </a:t>
            </a:r>
            <a:r>
              <a:rPr lang="en-US" dirty="0"/>
              <a:t>VQEG Testing Labs</a:t>
            </a:r>
          </a:p>
          <a:p>
            <a:r>
              <a:rPr lang="en-US" dirty="0"/>
              <a:t>Different Environments</a:t>
            </a:r>
          </a:p>
          <a:p>
            <a:pPr lvl="1"/>
            <a:r>
              <a:rPr lang="en-US" dirty="0"/>
              <a:t>Pristine Lab</a:t>
            </a:r>
          </a:p>
          <a:p>
            <a:pPr lvl="1"/>
            <a:r>
              <a:rPr lang="en-US" dirty="0"/>
              <a:t>Good Lab</a:t>
            </a:r>
          </a:p>
          <a:p>
            <a:pPr lvl="1"/>
            <a:r>
              <a:rPr lang="en-US" dirty="0" smtClean="0"/>
              <a:t>On Location – </a:t>
            </a:r>
            <a:r>
              <a:rPr lang="en-US" dirty="0"/>
              <a:t>cafeteria, bus stop, home, </a:t>
            </a:r>
            <a:r>
              <a:rPr lang="en-US" dirty="0" smtClean="0"/>
              <a:t>park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00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Source Video</a:t>
            </a:r>
          </a:p>
          <a:p>
            <a:pPr lvl="1"/>
            <a:r>
              <a:rPr lang="en-US" dirty="0" smtClean="0"/>
              <a:t>2 music video</a:t>
            </a:r>
          </a:p>
          <a:p>
            <a:pPr lvl="1"/>
            <a:r>
              <a:rPr lang="en-US" dirty="0" smtClean="0"/>
              <a:t>2 simulated news with background noise</a:t>
            </a:r>
          </a:p>
          <a:p>
            <a:pPr lvl="1"/>
            <a:r>
              <a:rPr lang="en-US" dirty="0" smtClean="0"/>
              <a:t>Choreographed band on grass field</a:t>
            </a:r>
          </a:p>
          <a:p>
            <a:pPr lvl="1"/>
            <a:r>
              <a:rPr lang="en-US" dirty="0" smtClean="0"/>
              <a:t>Boxing demonstration</a:t>
            </a:r>
          </a:p>
          <a:p>
            <a:pPr lvl="1"/>
            <a:r>
              <a:rPr lang="en-US" dirty="0" smtClean="0"/>
              <a:t>Unprofessional musicians</a:t>
            </a:r>
          </a:p>
          <a:p>
            <a:pPr lvl="1"/>
            <a:r>
              <a:rPr lang="en-US" dirty="0" smtClean="0"/>
              <a:t>2 animation</a:t>
            </a:r>
            <a:endParaRPr lang="en-US" dirty="0"/>
          </a:p>
          <a:p>
            <a:r>
              <a:rPr lang="en-US" dirty="0" smtClean="0"/>
              <a:t>Test Software</a:t>
            </a:r>
          </a:p>
          <a:p>
            <a:pPr lvl="1"/>
            <a:r>
              <a:rPr lang="en-US" dirty="0" smtClean="0"/>
              <a:t>Lightly compressed clips</a:t>
            </a:r>
          </a:p>
          <a:p>
            <a:pPr lvl="1"/>
            <a:r>
              <a:rPr lang="en-US" dirty="0" smtClean="0"/>
              <a:t>Reliable playback on any computer</a:t>
            </a:r>
          </a:p>
          <a:p>
            <a:pPr lvl="1"/>
            <a:r>
              <a:rPr lang="en-US" dirty="0" smtClean="0"/>
              <a:t>ACR</a:t>
            </a:r>
          </a:p>
        </p:txBody>
      </p:sp>
    </p:spTree>
    <p:extLst>
      <p:ext uri="{BB962C8B-B14F-4D97-AF65-F5344CB8AC3E}">
        <p14:creationId xmlns:p14="http://schemas.microsoft.com/office/powerpoint/2010/main" val="3835155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NTIA Environment - Laboratory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Pristine Laboratory </a:t>
            </a:r>
          </a:p>
          <a:p>
            <a:pPr lvl="1"/>
            <a:r>
              <a:rPr lang="en-US" dirty="0" smtClean="0"/>
              <a:t>Sound isolation booth</a:t>
            </a:r>
          </a:p>
          <a:p>
            <a:pPr lvl="1"/>
            <a:r>
              <a:rPr lang="en-US" dirty="0" smtClean="0"/>
              <a:t>Compliant with </a:t>
            </a:r>
            <a:r>
              <a:rPr lang="en-US" dirty="0"/>
              <a:t>P.800 noise levels </a:t>
            </a:r>
            <a:endParaRPr lang="en-US" dirty="0" smtClean="0"/>
          </a:p>
          <a:p>
            <a:pPr lvl="1"/>
            <a:r>
              <a:rPr lang="en-US" dirty="0" smtClean="0"/>
              <a:t>Compliant </a:t>
            </a:r>
            <a:r>
              <a:rPr lang="en-US" dirty="0"/>
              <a:t>with ITU-R </a:t>
            </a:r>
            <a:r>
              <a:rPr lang="en-US" dirty="0" smtClean="0"/>
              <a:t>BT.500</a:t>
            </a:r>
          </a:p>
          <a:p>
            <a:pPr lvl="1"/>
            <a:r>
              <a:rPr lang="en-US" dirty="0" smtClean="0"/>
              <a:t>Professional </a:t>
            </a:r>
            <a:r>
              <a:rPr lang="en-US" dirty="0"/>
              <a:t>grade LCD </a:t>
            </a:r>
            <a:r>
              <a:rPr lang="en-US" dirty="0" smtClean="0"/>
              <a:t>television</a:t>
            </a:r>
          </a:p>
          <a:p>
            <a:pPr lvl="1"/>
            <a:r>
              <a:rPr lang="en-US" dirty="0" smtClean="0"/>
              <a:t>Professional grade speakers</a:t>
            </a:r>
          </a:p>
          <a:p>
            <a:pPr lvl="1"/>
            <a:r>
              <a:rPr lang="en-US" dirty="0" smtClean="0"/>
              <a:t>27 Subjects brought in for a different experiment</a:t>
            </a:r>
          </a:p>
          <a:p>
            <a:r>
              <a:rPr lang="en-US" dirty="0" smtClean="0"/>
              <a:t>Noncompliant as follows:</a:t>
            </a:r>
            <a:endParaRPr lang="en-US" dirty="0"/>
          </a:p>
          <a:p>
            <a:pPr lvl="1"/>
            <a:r>
              <a:rPr lang="en-US" dirty="0" smtClean="0"/>
              <a:t>Speakers behind subject</a:t>
            </a:r>
          </a:p>
          <a:p>
            <a:pPr lvl="1"/>
            <a:r>
              <a:rPr lang="en-US" dirty="0" smtClean="0"/>
              <a:t>No backlighting </a:t>
            </a:r>
          </a:p>
          <a:p>
            <a:pPr lvl="1"/>
            <a:r>
              <a:rPr lang="en-US" dirty="0" smtClean="0"/>
              <a:t>Light color temperature close but not exact</a:t>
            </a:r>
          </a:p>
          <a:p>
            <a:pPr lvl="1"/>
            <a:r>
              <a:rPr lang="en-US" dirty="0" smtClean="0"/>
              <a:t>Monitor calibration for LCD (not CRT)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212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NTIA Environment - Cafeteria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3352800"/>
          </a:xfrm>
        </p:spPr>
        <p:txBody>
          <a:bodyPr/>
          <a:lstStyle/>
          <a:p>
            <a:r>
              <a:rPr lang="en-US" dirty="0" smtClean="0"/>
              <a:t>Office cafeteria</a:t>
            </a:r>
          </a:p>
          <a:p>
            <a:pPr lvl="1"/>
            <a:r>
              <a:rPr lang="en-US" dirty="0" smtClean="0"/>
              <a:t>Soft music plus noise from cafeteria patrons</a:t>
            </a:r>
          </a:p>
          <a:p>
            <a:pPr lvl="1"/>
            <a:r>
              <a:rPr lang="en-US" dirty="0" smtClean="0"/>
              <a:t>Natural light plus fluorescent light</a:t>
            </a:r>
          </a:p>
          <a:p>
            <a:pPr lvl="1"/>
            <a:r>
              <a:rPr lang="en-US" dirty="0" smtClean="0"/>
              <a:t>Laptop with ear buds – 1920x1200 resolution screen</a:t>
            </a:r>
          </a:p>
          <a:p>
            <a:pPr lvl="1"/>
            <a:r>
              <a:rPr lang="en-US" dirty="0" smtClean="0"/>
              <a:t>Manufacturer default video levels</a:t>
            </a:r>
          </a:p>
          <a:p>
            <a:pPr lvl="1"/>
            <a:r>
              <a:rPr lang="en-US" dirty="0" smtClean="0"/>
              <a:t>12 subjects</a:t>
            </a:r>
            <a:endParaRPr lang="en-US" dirty="0"/>
          </a:p>
        </p:txBody>
      </p:sp>
      <p:pic>
        <p:nvPicPr>
          <p:cNvPr id="4" name="Picture 6" descr="Description: March 2011 0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400" y="3581400"/>
            <a:ext cx="37592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escription: DSCN176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0386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4519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NTIA Environments – </a:t>
            </a:r>
            <a:r>
              <a:rPr lang="en-US" dirty="0" smtClean="0"/>
              <a:t>0.95 </a:t>
            </a:r>
            <a:r>
              <a:rPr lang="en-US" dirty="0" smtClean="0"/>
              <a:t>Correlation 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933450" y="1197768"/>
          <a:ext cx="7277100" cy="4462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1739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run subjects?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CD with everything you need</a:t>
            </a:r>
          </a:p>
          <a:p>
            <a:r>
              <a:rPr lang="en-US" dirty="0" smtClean="0"/>
              <a:t>Goal – repeat test in a variety of environments</a:t>
            </a:r>
          </a:p>
          <a:p>
            <a:pPr lvl="1"/>
            <a:r>
              <a:rPr lang="en-US" dirty="0" smtClean="0"/>
              <a:t>Pristine lab</a:t>
            </a:r>
          </a:p>
          <a:p>
            <a:pPr lvl="1"/>
            <a:r>
              <a:rPr lang="en-US" dirty="0" smtClean="0"/>
              <a:t>Nearly pristine lab</a:t>
            </a:r>
          </a:p>
          <a:p>
            <a:pPr lvl="1"/>
            <a:r>
              <a:rPr lang="en-US" dirty="0" smtClean="0"/>
              <a:t>Close to pristine (e.g., BT.500 but not P.800)</a:t>
            </a:r>
          </a:p>
          <a:p>
            <a:pPr lvl="1"/>
            <a:r>
              <a:rPr lang="en-US" dirty="0" smtClean="0"/>
              <a:t>Simulated location</a:t>
            </a:r>
          </a:p>
          <a:p>
            <a:pPr lvl="1"/>
            <a:r>
              <a:rPr lang="en-US" dirty="0" smtClean="0"/>
              <a:t>On location</a:t>
            </a:r>
          </a:p>
          <a:p>
            <a:r>
              <a:rPr lang="en-US" dirty="0" smtClean="0"/>
              <a:t>Want subjective data by end of July</a:t>
            </a:r>
          </a:p>
          <a:p>
            <a:pPr lvl="1"/>
            <a:r>
              <a:rPr lang="en-US" dirty="0" smtClean="0"/>
              <a:t>Paper by end of September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64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61</TotalTime>
  <Words>408</Words>
  <Application>Microsoft Office PowerPoint</Application>
  <PresentationFormat>On-screen Show (4:3)</PresentationFormat>
  <Paragraphs>78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Impact of Lab Effects and Environment on Audiovisual Quality</vt:lpstr>
      <vt:lpstr>Goal </vt:lpstr>
      <vt:lpstr>Questions</vt:lpstr>
      <vt:lpstr>Design</vt:lpstr>
      <vt:lpstr>Design</vt:lpstr>
      <vt:lpstr>NTIA Environment - Laboratory</vt:lpstr>
      <vt:lpstr>NTIA Environment - Cafeteria</vt:lpstr>
      <vt:lpstr>NTIA Environments – 0.95 Correlation </vt:lpstr>
      <vt:lpstr>Can you run subjects?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margaret</cp:lastModifiedBy>
  <cp:revision>20</cp:revision>
  <dcterms:created xsi:type="dcterms:W3CDTF">2006-08-16T00:00:00Z</dcterms:created>
  <dcterms:modified xsi:type="dcterms:W3CDTF">2011-06-07T08:39:11Z</dcterms:modified>
</cp:coreProperties>
</file>